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2" r:id="rId1"/>
  </p:sldMasterIdLst>
  <p:notesMasterIdLst>
    <p:notesMasterId r:id="rId9"/>
  </p:notesMasterIdLst>
  <p:sldIdLst>
    <p:sldId id="307" r:id="rId2"/>
    <p:sldId id="272" r:id="rId3"/>
    <p:sldId id="362" r:id="rId4"/>
    <p:sldId id="363" r:id="rId5"/>
    <p:sldId id="358" r:id="rId6"/>
    <p:sldId id="364" r:id="rId7"/>
    <p:sldId id="361" r:id="rId8"/>
  </p:sldIdLst>
  <p:sldSz cx="9144000" cy="5143500" type="screen16x9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C5C8"/>
    <a:srgbClr val="A74952"/>
    <a:srgbClr val="B6DF89"/>
    <a:srgbClr val="F0EBC8"/>
    <a:srgbClr val="423C12"/>
    <a:srgbClr val="93FFC4"/>
    <a:srgbClr val="E2D892"/>
    <a:srgbClr val="BEAD32"/>
    <a:srgbClr val="5B8295"/>
    <a:srgbClr val="99EB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53" autoAdjust="0"/>
    <p:restoredTop sz="94624" autoAdjust="0"/>
  </p:normalViewPr>
  <p:slideViewPr>
    <p:cSldViewPr snapToGrid="0">
      <p:cViewPr>
        <p:scale>
          <a:sx n="90" d="100"/>
          <a:sy n="90" d="100"/>
        </p:scale>
        <p:origin x="-1502" y="-456"/>
      </p:cViewPr>
      <p:guideLst>
        <p:guide orient="horz" pos="1620"/>
        <p:guide pos="41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1944" y="-96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0525" y="693738"/>
            <a:ext cx="61531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709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704BE49-AC84-459A-B15D-00CF6A4176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634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0525" y="693738"/>
            <a:ext cx="6153150" cy="3462337"/>
          </a:xfr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EEA694-8B78-453C-94FC-483212824AD6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6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342900" y="1457325"/>
            <a:ext cx="8458200" cy="110251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646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6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sz="20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88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23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75022"/>
            <a:ext cx="2120900" cy="4233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0" y="175022"/>
            <a:ext cx="6210300" cy="4233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60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89311"/>
            <a:ext cx="8458200" cy="61079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399" y="4767462"/>
            <a:ext cx="1942703" cy="327422"/>
          </a:xfrm>
          <a:prstGeom prst="rect">
            <a:avLst/>
          </a:prstGeom>
        </p:spPr>
        <p:txBody>
          <a:bodyPr lIns="57150" tIns="28575" rIns="57150" bIns="28575"/>
          <a:lstStyle>
            <a:lvl1pPr>
              <a:defRPr/>
            </a:lvl1pPr>
          </a:lstStyle>
          <a:p>
            <a:pPr>
              <a:defRPr/>
            </a:pPr>
            <a:fld id="{7FE06908-4681-417E-BEAF-08504F35D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idx="1" hasCustomPrompt="1"/>
          </p:nvPr>
        </p:nvSpPr>
        <p:spPr>
          <a:xfrm>
            <a:off x="333375" y="889000"/>
            <a:ext cx="8467328" cy="3520281"/>
          </a:xfrm>
        </p:spPr>
        <p:txBody>
          <a:bodyPr/>
          <a:lstStyle>
            <a:lvl1pPr>
              <a:defRPr sz="2500" baseline="0"/>
            </a:lvl1pPr>
            <a:lvl2pPr>
              <a:defRPr sz="2200" baseline="0"/>
            </a:lvl2pPr>
            <a:lvl3pPr>
              <a:defRPr sz="1900" baseline="0"/>
            </a:lvl3pPr>
          </a:lstStyle>
          <a:p>
            <a:r>
              <a:rPr lang="en-US" altLang="en-US" sz="1500" kern="0" dirty="0" smtClean="0"/>
              <a:t>Level 1.</a:t>
            </a:r>
          </a:p>
          <a:p>
            <a:pPr lvl="1"/>
            <a:r>
              <a:rPr lang="en-US" altLang="en-US" sz="1500" kern="0" dirty="0" smtClean="0"/>
              <a:t>Level 2.</a:t>
            </a:r>
          </a:p>
          <a:p>
            <a:pPr lvl="2"/>
            <a:r>
              <a:rPr lang="en-US" altLang="en-US" sz="1500" kern="0" dirty="0" smtClean="0"/>
              <a:t>Level 3.</a:t>
            </a:r>
          </a:p>
          <a:p>
            <a:pPr lvl="2"/>
            <a:r>
              <a:rPr lang="en-US" altLang="en-US" sz="1500" kern="0" dirty="0" smtClean="0"/>
              <a:t>Level 4.</a:t>
            </a:r>
          </a:p>
          <a:p>
            <a:pPr lvl="0"/>
            <a:r>
              <a:rPr lang="en-US" altLang="en-US" sz="1500" kern="0" dirty="0" smtClean="0"/>
              <a:t>Level 1.</a:t>
            </a:r>
          </a:p>
          <a:p>
            <a:pPr lvl="1"/>
            <a:r>
              <a:rPr lang="en-US" altLang="en-US" sz="1500" kern="0" dirty="0" smtClean="0"/>
              <a:t>Level 2.</a:t>
            </a:r>
          </a:p>
          <a:p>
            <a:pPr lvl="1"/>
            <a:endParaRPr lang="en-US" altLang="en-US" sz="1500" kern="0" dirty="0" smtClean="0"/>
          </a:p>
          <a:p>
            <a:pPr lvl="0"/>
            <a:r>
              <a:rPr lang="en-US" altLang="en-US" sz="1500" kern="0" dirty="0" smtClean="0"/>
              <a:t>Level 1.</a:t>
            </a:r>
          </a:p>
          <a:p>
            <a:pPr lvl="1"/>
            <a:r>
              <a:rPr lang="en-US" altLang="en-US" sz="1500" kern="0" dirty="0" smtClean="0"/>
              <a:t>Level 2.</a:t>
            </a:r>
          </a:p>
        </p:txBody>
      </p:sp>
    </p:spTree>
    <p:extLst>
      <p:ext uri="{BB962C8B-B14F-4D97-AF65-F5344CB8AC3E}">
        <p14:creationId xmlns:p14="http://schemas.microsoft.com/office/powerpoint/2010/main" val="284696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4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4561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6" y="889397"/>
            <a:ext cx="4157663" cy="351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7"/>
            <a:ext cx="4157662" cy="351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3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0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97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58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389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211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175023"/>
            <a:ext cx="8458200" cy="61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6" y="889397"/>
            <a:ext cx="8467725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45075" y="1203159"/>
            <a:ext cx="7763933" cy="1588168"/>
          </a:xfrm>
        </p:spPr>
        <p:txBody>
          <a:bodyPr/>
          <a:lstStyle/>
          <a:p>
            <a:pPr algn="ctr"/>
            <a:r>
              <a:rPr lang="en-US" sz="3200" dirty="0" smtClean="0"/>
              <a:t>Early LVS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altLang="en-US" sz="2800" dirty="0"/>
              <a:t>Paradigm Shift to LVS with Novel </a:t>
            </a:r>
            <a:r>
              <a:rPr lang="en-US" altLang="en-US" sz="2800" dirty="0" smtClean="0"/>
              <a:t>Methodology</a:t>
            </a:r>
            <a:br>
              <a:rPr lang="en-US" altLang="en-US" sz="2800" dirty="0" smtClean="0"/>
            </a:br>
            <a:r>
              <a:rPr lang="en-US" altLang="en-US" sz="2800" dirty="0" smtClean="0"/>
              <a:t>                                                    </a:t>
            </a:r>
            <a:r>
              <a:rPr lang="en-US" altLang="en-US" sz="1200" dirty="0" smtClean="0">
                <a:solidFill>
                  <a:schemeClr val="tx1"/>
                </a:solidFill>
              </a:rPr>
              <a:t>LVS </a:t>
            </a:r>
            <a:r>
              <a:rPr lang="en-US" altLang="en-US" sz="1200" dirty="0">
                <a:solidFill>
                  <a:schemeClr val="tx1"/>
                </a:solidFill>
              </a:rPr>
              <a:t>– </a:t>
            </a:r>
            <a:r>
              <a:rPr lang="en-US" altLang="en-US" sz="1200" dirty="0" smtClean="0">
                <a:solidFill>
                  <a:schemeClr val="tx1"/>
                </a:solidFill>
              </a:rPr>
              <a:t>Signoff Layout </a:t>
            </a:r>
            <a:r>
              <a:rPr lang="en-US" altLang="en-US" sz="1200" dirty="0">
                <a:solidFill>
                  <a:schemeClr val="tx1"/>
                </a:solidFill>
              </a:rPr>
              <a:t>vs Schematic</a:t>
            </a:r>
            <a:endParaRPr lang="en-US" sz="12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51367" y="3163622"/>
            <a:ext cx="8458200" cy="1316996"/>
          </a:xfrm>
        </p:spPr>
        <p:txBody>
          <a:bodyPr/>
          <a:lstStyle/>
          <a:p>
            <a:r>
              <a:rPr lang="en-US" sz="2400" dirty="0" smtClean="0"/>
              <a:t>Authors    : Karthik Kodakandla, MuraliMohan Thota</a:t>
            </a:r>
          </a:p>
          <a:p>
            <a:r>
              <a:rPr lang="en-US" sz="2400" dirty="0" smtClean="0"/>
              <a:t>Company : Texas Instruments </a:t>
            </a:r>
          </a:p>
          <a:p>
            <a:endParaRPr lang="en-US" dirty="0"/>
          </a:p>
        </p:txBody>
      </p:sp>
      <p:pic>
        <p:nvPicPr>
          <p:cNvPr id="4" name="Picture 10" descr="ti_stk_2c_po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20" y="169565"/>
            <a:ext cx="2736385" cy="67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5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240500" y="-1882"/>
            <a:ext cx="8458200" cy="61079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Motivation</a:t>
            </a:r>
            <a:endParaRPr lang="en-US" sz="2800" b="0" dirty="0" smtClean="0"/>
          </a:p>
        </p:txBody>
      </p:sp>
      <p:sp>
        <p:nvSpPr>
          <p:cNvPr id="7174" name="Rectangle 3"/>
          <p:cNvSpPr>
            <a:spLocks noGrp="1" noChangeArrowheads="1"/>
          </p:cNvSpPr>
          <p:nvPr>
            <p:ph idx="1"/>
          </p:nvPr>
        </p:nvSpPr>
        <p:spPr>
          <a:xfrm>
            <a:off x="333376" y="721982"/>
            <a:ext cx="8467725" cy="409648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en-US" sz="24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	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01600" y="525599"/>
            <a:ext cx="8977235" cy="446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en-US" sz="1400" dirty="0"/>
              <a:t>In the current low nanometers’ era, where design &amp; manufacturing complexities are multifold, it is very imperative for physical designers to plan &amp; execute efficiently to curb exhaustive mode of final </a:t>
            </a:r>
            <a:r>
              <a:rPr lang="en-US" altLang="en-US" sz="1400" dirty="0" smtClean="0"/>
              <a:t>stage </a:t>
            </a:r>
            <a:r>
              <a:rPr lang="en-US" altLang="en-US" sz="1400" dirty="0"/>
              <a:t>closure &amp; to meet ever reducing design schedules.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400" dirty="0"/>
              <a:t>Of all the </a:t>
            </a:r>
            <a:r>
              <a:rPr lang="en-US" altLang="en-US" sz="1400" dirty="0" smtClean="0"/>
              <a:t>Design signoff </a:t>
            </a:r>
            <a:r>
              <a:rPr lang="en-US" altLang="en-US" sz="1400" dirty="0"/>
              <a:t>closures, physical verification aspects like Design Rule Check(DRC), Layout vs Schematic(LVS) are vital manufacturability &amp; functionality checks respectively, any early assessment, analysis, feedback on these can bring significant change to design cycle times.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400" dirty="0"/>
              <a:t>In Industry, LVS is the last targeted item owing </a:t>
            </a:r>
            <a:r>
              <a:rPr lang="en-US" altLang="en-US" sz="1400" dirty="0" smtClean="0"/>
              <a:t>to</a:t>
            </a:r>
            <a:endParaRPr lang="en-US" altLang="en-US" sz="1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1300" b="1" i="1" dirty="0"/>
              <a:t>difficulty in assessing &amp; addressing complicated LVS </a:t>
            </a:r>
            <a:r>
              <a:rPr lang="en-US" altLang="en-US" sz="1300" b="1" i="1" dirty="0" smtClean="0"/>
              <a:t>issues/results </a:t>
            </a:r>
            <a:r>
              <a:rPr lang="en-US" altLang="en-US" sz="1300" b="1" i="1" dirty="0"/>
              <a:t>in early </a:t>
            </a:r>
            <a:r>
              <a:rPr lang="en-US" altLang="en-US" sz="1300" b="1" i="1" dirty="0" smtClean="0"/>
              <a:t>stages</a:t>
            </a:r>
            <a:r>
              <a:rPr lang="en-US" altLang="en-US" sz="1300" b="1" i="1" dirty="0"/>
              <a:t> </a:t>
            </a:r>
            <a:r>
              <a:rPr lang="en-US" altLang="en-US" sz="1300" b="1" i="1" dirty="0" smtClean="0"/>
              <a:t>with design issues,</a:t>
            </a:r>
            <a:endParaRPr lang="en-US" altLang="en-US" sz="1300" b="1" i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1300" b="1" i="1" dirty="0" smtClean="0"/>
              <a:t>Complexity </a:t>
            </a:r>
            <a:r>
              <a:rPr lang="en-US" altLang="en-US" sz="1300" b="1" i="1" dirty="0"/>
              <a:t>of current </a:t>
            </a:r>
            <a:r>
              <a:rPr lang="en-US" altLang="en-US" sz="1300" b="1" i="1" dirty="0" smtClean="0"/>
              <a:t>flow owing to shorts/opens in the designs &amp; </a:t>
            </a:r>
            <a:r>
              <a:rPr lang="en-US" altLang="en-US" sz="1300" b="1" i="1" dirty="0" err="1" smtClean="0"/>
              <a:t>Ips</a:t>
            </a:r>
            <a:r>
              <a:rPr lang="en-US" altLang="en-US" sz="1300" b="1" i="1" dirty="0" smtClean="0"/>
              <a:t> in development stage.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400" dirty="0"/>
              <a:t>These complexities increase exponentially with the design size, design type (mixed signal) with multiple IPs, custom-signals, power-domains. Hence,</a:t>
            </a:r>
          </a:p>
          <a:p>
            <a:pPr marL="0" indent="0">
              <a:buNone/>
            </a:pPr>
            <a:r>
              <a:rPr lang="en-US" altLang="en-US" sz="1400" dirty="0"/>
              <a:t>	</a:t>
            </a:r>
            <a:r>
              <a:rPr lang="en-US" altLang="en-US" sz="1400" b="1" i="1" dirty="0" err="1"/>
              <a:t>i</a:t>
            </a:r>
            <a:r>
              <a:rPr lang="en-US" altLang="en-US" sz="1400" b="1" dirty="0"/>
              <a:t>.</a:t>
            </a:r>
            <a:r>
              <a:rPr lang="en-US" altLang="en-US" sz="1400" dirty="0"/>
              <a:t>  </a:t>
            </a:r>
            <a:r>
              <a:rPr lang="en-US" altLang="en-US" sz="1300" b="1" i="1" dirty="0"/>
              <a:t>Can we reduce effort during final </a:t>
            </a:r>
            <a:r>
              <a:rPr lang="en-US" altLang="en-US" sz="1300" b="1" i="1" dirty="0" smtClean="0"/>
              <a:t>stages </a:t>
            </a:r>
            <a:r>
              <a:rPr lang="en-US" altLang="en-US" sz="1300" b="1" i="1" dirty="0" err="1"/>
              <a:t>wrt</a:t>
            </a:r>
            <a:r>
              <a:rPr lang="en-US" altLang="en-US" sz="1300" b="1" i="1" dirty="0"/>
              <a:t> LVS closure ? </a:t>
            </a:r>
          </a:p>
          <a:p>
            <a:pPr marL="0" indent="0">
              <a:buNone/>
            </a:pPr>
            <a:r>
              <a:rPr lang="en-US" altLang="en-US" sz="1300" b="1" i="1" dirty="0"/>
              <a:t>	ii. Rather than just a closure aspect, can we use it to for early feedback during design stages ?</a:t>
            </a:r>
          </a:p>
          <a:p>
            <a:pPr marL="0" indent="0">
              <a:buNone/>
            </a:pPr>
            <a:r>
              <a:rPr lang="en-US" altLang="en-US" sz="1300" b="1" i="1" dirty="0"/>
              <a:t>	iii. Can the signoff closures be made more easier ?</a:t>
            </a:r>
          </a:p>
          <a:p>
            <a:pPr marL="0" indent="0">
              <a:buNone/>
            </a:pPr>
            <a:r>
              <a:rPr lang="en-US" altLang="en-US" sz="1300" b="1" i="1" dirty="0"/>
              <a:t> Addressing these can help not just in quicker closure but also ensuring time for other checks to close </a:t>
            </a:r>
            <a:r>
              <a:rPr lang="en-US" altLang="en-US" sz="1300" b="1" i="1" dirty="0" smtClean="0"/>
              <a:t>qualitatively.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400" dirty="0" smtClean="0">
                <a:solidFill>
                  <a:srgbClr val="C00000"/>
                </a:solidFill>
              </a:rPr>
              <a:t>In </a:t>
            </a:r>
            <a:r>
              <a:rPr lang="en-US" altLang="en-US" sz="1400" dirty="0">
                <a:solidFill>
                  <a:srgbClr val="C00000"/>
                </a:solidFill>
              </a:rPr>
              <a:t>this paper, we present a novel LVS flow/methodology which helps in assessing multiple design aspects like power-grid &amp; custom-routing sanctity, cell-placement &amp; IP correctness in early-stages, also indirectly helping in quicker </a:t>
            </a:r>
            <a:r>
              <a:rPr lang="en-US" altLang="en-US" sz="1400" dirty="0" smtClean="0">
                <a:solidFill>
                  <a:srgbClr val="C00000"/>
                </a:solidFill>
              </a:rPr>
              <a:t>ESD </a:t>
            </a:r>
            <a:r>
              <a:rPr lang="en-US" altLang="en-US" sz="1400" dirty="0">
                <a:solidFill>
                  <a:srgbClr val="C00000"/>
                </a:solidFill>
              </a:rPr>
              <a:t>&amp;</a:t>
            </a:r>
            <a:r>
              <a:rPr lang="en-US" altLang="en-US" sz="1400" dirty="0" smtClean="0">
                <a:solidFill>
                  <a:srgbClr val="C00000"/>
                </a:solidFill>
              </a:rPr>
              <a:t> mixed-signal spacing checks, </a:t>
            </a:r>
            <a:r>
              <a:rPr lang="en-US" altLang="en-US" sz="1400" dirty="0">
                <a:solidFill>
                  <a:srgbClr val="C00000"/>
                </a:solidFill>
              </a:rPr>
              <a:t>IO ring correctness while overriding above complexities.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167" y="124223"/>
            <a:ext cx="8458200" cy="485377"/>
          </a:xfrm>
        </p:spPr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702733"/>
            <a:ext cx="8531224" cy="418253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en-US" sz="1700" dirty="0">
                <a:solidFill>
                  <a:srgbClr val="C00000"/>
                </a:solidFill>
              </a:rPr>
              <a:t>LVS, in literal sense, just checks for logical to physical correctness i.e., even incorrect/incomplete logical connections with exact incorrect/incomplete physical data is correct with checks’ characteristics. Has nothing to do with sanctity check of functionality.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700" dirty="0">
                <a:solidFill>
                  <a:srgbClr val="C00000"/>
                </a:solidFill>
              </a:rPr>
              <a:t>The same principle along with divide &amp; conquer approach is the essence of the Early LVS flow</a:t>
            </a:r>
            <a:r>
              <a:rPr lang="en-US" altLang="en-US" sz="170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700" dirty="0"/>
              <a:t>With this flow, complete routed SOC layout can be reduced to placed design containing only power-grid &amp; no signal routing in layout (no logical &amp; physical connection of signals).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700" dirty="0"/>
              <a:t>Now the flow checks for correctness on power-grid only, thus dividing &amp; enabling to close power grid, IO, core placement &amp; signal routing separately.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700" dirty="0"/>
              <a:t>Above concept provides us the ability to start the LVS flow on power-routed placed layout in early stages of design avoiding late setbacks or feedbacks.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700" dirty="0"/>
              <a:t>Most importantly, this flow brings in significant change to signoff layout closure of complex designs with multiple mixed signal IPs, power-domains, incomplete IPs, new platforms, tight schedules.</a:t>
            </a:r>
          </a:p>
          <a:p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3612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98820"/>
            <a:ext cx="8458200" cy="290644"/>
          </a:xfrm>
        </p:spPr>
        <p:txBody>
          <a:bodyPr/>
          <a:lstStyle/>
          <a:p>
            <a:r>
              <a:rPr lang="en-US" sz="3200" dirty="0" smtClean="0"/>
              <a:t>Flow Explanation across design stages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14867"/>
            <a:ext cx="9144000" cy="4656665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58800" y="2302933"/>
            <a:ext cx="1659467" cy="736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016000" y="2302933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320800" y="2159000"/>
            <a:ext cx="6138333" cy="1270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6282366" y="2239433"/>
            <a:ext cx="423333" cy="127000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9042400" y="5143500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04800" y="711199"/>
            <a:ext cx="6714067" cy="136736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84667" y="711199"/>
            <a:ext cx="8957733" cy="239606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37067" y="3945467"/>
            <a:ext cx="8305800" cy="85513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4667" y="486834"/>
            <a:ext cx="8957734" cy="4508537"/>
            <a:chOff x="84667" y="486834"/>
            <a:chExt cx="8957734" cy="4508537"/>
          </a:xfrm>
        </p:grpSpPr>
        <p:sp>
          <p:nvSpPr>
            <p:cNvPr id="18" name="Rounded Rectangle 17"/>
            <p:cNvSpPr/>
            <p:nvPr/>
          </p:nvSpPr>
          <p:spPr bwMode="auto">
            <a:xfrm>
              <a:off x="84667" y="486834"/>
              <a:ext cx="8957734" cy="1879600"/>
            </a:xfrm>
            <a:prstGeom prst="roundRect">
              <a:avLst/>
            </a:prstGeom>
            <a:solidFill>
              <a:srgbClr val="F0EBC8"/>
            </a:solidFill>
            <a:ln w="9525" cap="flat" cmpd="sng" algn="ctr">
              <a:solidFill>
                <a:srgbClr val="32858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buFont typeface="Wingdings" panose="05000000000000000000" pitchFamily="2" charset="2"/>
                <a:buChar char="Ø"/>
              </a:pPr>
              <a:r>
                <a:rPr lang="en-US" sz="1400" dirty="0" smtClean="0"/>
                <a:t>   </a:t>
              </a:r>
              <a:r>
                <a:rPr lang="en-US" sz="1300" dirty="0" smtClean="0"/>
                <a:t>Early </a:t>
              </a:r>
              <a:r>
                <a:rPr lang="en-US" sz="1300" dirty="0"/>
                <a:t>LVS flow enables us to start assessing power-grid, IO, Core-placement &amp; signal routes separately.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300" dirty="0" smtClean="0"/>
                <a:t>Placed </a:t>
              </a:r>
              <a:r>
                <a:rPr lang="en-US" sz="1300" dirty="0"/>
                <a:t>design can be starting point, wherein design contains floorplan with </a:t>
              </a:r>
              <a:r>
                <a:rPr lang="en-US" sz="1300" dirty="0" err="1"/>
                <a:t>IOring</a:t>
              </a:r>
              <a:r>
                <a:rPr lang="en-US" sz="1300" dirty="0"/>
                <a:t>, IPs, Core-cells placed, Power &amp; custom routed with appropriate logical, physical connections. </a:t>
              </a:r>
              <a:endParaRPr lang="en-US" sz="1300" dirty="0" smtClean="0"/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300" dirty="0" smtClean="0"/>
                <a:t>Corresponding </a:t>
              </a:r>
              <a:r>
                <a:rPr lang="en-US" sz="1300" dirty="0"/>
                <a:t>Schematic netlist contains all logical connections including signals but layout contains signals in trial route/incomplete </a:t>
              </a:r>
              <a:r>
                <a:rPr lang="en-US" sz="1300" dirty="0" smtClean="0"/>
                <a:t>stage-which wouldn’t match with schematic. Hence, netlist needs modification.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300" dirty="0" smtClean="0"/>
                <a:t>For </a:t>
              </a:r>
              <a:r>
                <a:rPr lang="en-US" sz="1300" dirty="0"/>
                <a:t>us to assess power-grid, signal nets have to be removed from layout &amp; schematic netlist. Similarly, based on data to assess, layout &amp; schematic need to be modified. </a:t>
              </a:r>
              <a:r>
                <a:rPr lang="en-US" sz="1300" dirty="0">
                  <a:solidFill>
                    <a:srgbClr val="C00000"/>
                  </a:solidFill>
                </a:rPr>
                <a:t>If IPs are incomplete, they can be </a:t>
              </a:r>
              <a:r>
                <a:rPr lang="en-US" sz="1300" dirty="0" smtClean="0">
                  <a:solidFill>
                    <a:srgbClr val="C00000"/>
                  </a:solidFill>
                </a:rPr>
                <a:t>black-boxed.        Snippet </a:t>
              </a:r>
              <a:r>
                <a:rPr lang="en-US" sz="1300" dirty="0">
                  <a:solidFill>
                    <a:srgbClr val="C00000"/>
                  </a:solidFill>
                </a:rPr>
                <a:t>for regular netlist to reduced netlist</a:t>
              </a:r>
              <a:r>
                <a:rPr lang="en-US" sz="1300" dirty="0" smtClean="0">
                  <a:solidFill>
                    <a:srgbClr val="C00000"/>
                  </a:solidFill>
                </a:rPr>
                <a:t>. Signals pins are removed, only power pins are retained.</a:t>
              </a:r>
              <a:endParaRPr lang="en-US" sz="1300" dirty="0"/>
            </a:p>
          </p:txBody>
        </p:sp>
        <p:sp>
          <p:nvSpPr>
            <p:cNvPr id="21" name="Rounded Rectangle 20"/>
            <p:cNvSpPr/>
            <p:nvPr/>
          </p:nvSpPr>
          <p:spPr bwMode="auto">
            <a:xfrm>
              <a:off x="84668" y="3313595"/>
              <a:ext cx="8957732" cy="863634"/>
            </a:xfrm>
            <a:prstGeom prst="roundRect">
              <a:avLst/>
            </a:prstGeom>
            <a:solidFill>
              <a:srgbClr val="B6DF89"/>
            </a:solidFill>
            <a:ln w="9525" cap="flat" cmpd="sng" algn="ctr">
              <a:solidFill>
                <a:srgbClr val="32858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300" dirty="0" smtClean="0"/>
                <a:t>In </a:t>
              </a:r>
              <a:r>
                <a:rPr lang="en-US" sz="1300" dirty="0"/>
                <a:t>next stages, we can start looking at signal routes. In the </a:t>
              </a:r>
              <a:r>
                <a:rPr lang="en-US" sz="1300" dirty="0" smtClean="0"/>
                <a:t>initial </a:t>
              </a:r>
              <a:r>
                <a:rPr lang="en-US" sz="1300" dirty="0"/>
                <a:t>routed DBs, there would be many </a:t>
              </a:r>
              <a:r>
                <a:rPr lang="en-US" sz="1300" dirty="0" smtClean="0"/>
                <a:t>signal shorts/opens</a:t>
              </a:r>
              <a:r>
                <a:rPr lang="en-US" sz="1300" dirty="0"/>
                <a:t>. These can be bypassed by </a:t>
              </a:r>
              <a:r>
                <a:rPr lang="en-US" sz="1300" dirty="0" smtClean="0"/>
                <a:t>removing layout </a:t>
              </a:r>
              <a:r>
                <a:rPr lang="en-US" sz="1300" dirty="0"/>
                <a:t>&amp; schematic </a:t>
              </a:r>
              <a:r>
                <a:rPr lang="en-US" sz="1300" dirty="0" smtClean="0"/>
                <a:t>connections that have issues &amp; continue with LVS.</a:t>
              </a:r>
            </a:p>
            <a:p>
              <a:r>
                <a:rPr lang="en-US" sz="1000" i="1" dirty="0" smtClean="0"/>
                <a:t>	    </a:t>
              </a:r>
              <a:r>
                <a:rPr lang="en-US" sz="1100" i="1" dirty="0" smtClean="0"/>
                <a:t>By end of this stage, all the issues get resolved, leaving only few shorts/opens to be assessed </a:t>
              </a:r>
              <a:r>
                <a:rPr lang="en-US" sz="1100" i="1" dirty="0"/>
                <a:t> </a:t>
              </a:r>
              <a:r>
                <a:rPr lang="en-US" sz="1100" i="1" dirty="0" smtClean="0"/>
                <a:t>at the final stage. </a:t>
              </a:r>
              <a:endParaRPr lang="en-US" sz="1100" i="1" dirty="0"/>
            </a:p>
            <a:p>
              <a:endParaRPr lang="en-US" sz="1300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84669" y="2457477"/>
              <a:ext cx="8949258" cy="770467"/>
              <a:chOff x="84669" y="2677619"/>
              <a:chExt cx="8949258" cy="770467"/>
            </a:xfrm>
          </p:grpSpPr>
          <p:sp>
            <p:nvSpPr>
              <p:cNvPr id="19" name="Rounded Rectangle 18"/>
              <p:cNvSpPr/>
              <p:nvPr/>
            </p:nvSpPr>
            <p:spPr bwMode="auto">
              <a:xfrm>
                <a:off x="84669" y="2677619"/>
                <a:ext cx="8949258" cy="770467"/>
              </a:xfrm>
              <a:prstGeom prst="roundRect">
                <a:avLst/>
              </a:prstGeom>
              <a:solidFill>
                <a:srgbClr val="F0EBC8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indent="0">
                  <a:buNone/>
                </a:pPr>
                <a:r>
                  <a:rPr lang="en-US" sz="1000" i="1" dirty="0" smtClean="0"/>
                  <a:t>In this stage, </a:t>
                </a:r>
                <a:r>
                  <a:rPr lang="en-US" sz="1000" i="1" dirty="0"/>
                  <a:t>Complete power-grid, cell &amp; IO placement can be </a:t>
                </a:r>
              </a:p>
              <a:p>
                <a:pPr marL="0" indent="0">
                  <a:buNone/>
                </a:pPr>
                <a:r>
                  <a:rPr lang="en-US" sz="1000" i="1" dirty="0"/>
                  <a:t>checked for LVS correctness </a:t>
                </a:r>
                <a:r>
                  <a:rPr lang="en-US" sz="1000" i="1" dirty="0" smtClean="0"/>
                  <a:t>(</a:t>
                </a:r>
                <a:r>
                  <a:rPr lang="en-US" sz="1000" i="1" dirty="0"/>
                  <a:t>without signal c</a:t>
                </a:r>
                <a:r>
                  <a:rPr lang="en-US" sz="1000" i="1" dirty="0" smtClean="0"/>
                  <a:t>onnections</a:t>
                </a:r>
                <a:r>
                  <a:rPr lang="en-US" sz="1000" i="1" dirty="0"/>
                  <a:t>). </a:t>
                </a:r>
                <a:endParaRPr lang="en-US" sz="1000" i="1" dirty="0" smtClean="0"/>
              </a:p>
              <a:p>
                <a:pPr marL="0" indent="0">
                  <a:buNone/>
                </a:pPr>
                <a:r>
                  <a:rPr lang="en-US" sz="1000" i="1" dirty="0" smtClean="0"/>
                  <a:t>This </a:t>
                </a:r>
                <a:r>
                  <a:rPr lang="en-US" sz="1000" i="1" dirty="0"/>
                  <a:t>can be repeated till we freeze Floorplan, </a:t>
                </a:r>
                <a:r>
                  <a:rPr lang="en-US" sz="1000" i="1" dirty="0" smtClean="0"/>
                  <a:t>power-routing.</a:t>
                </a:r>
              </a:p>
              <a:p>
                <a:pPr marL="0" indent="0">
                  <a:buNone/>
                </a:pPr>
                <a:r>
                  <a:rPr lang="en-US" sz="1000" i="1" dirty="0" smtClean="0"/>
                  <a:t>Starts with higher count of violations, eventually reduces.</a:t>
                </a:r>
                <a:endParaRPr lang="en-US" sz="1000" i="1" dirty="0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4630610" y="2747435"/>
                <a:ext cx="4360981" cy="637700"/>
                <a:chOff x="4010493" y="3457472"/>
                <a:chExt cx="5100964" cy="669962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4010493" y="3457472"/>
                  <a:ext cx="5100964" cy="669962"/>
                  <a:chOff x="4010493" y="3457472"/>
                  <a:chExt cx="5100964" cy="669962"/>
                </a:xfrm>
              </p:grpSpPr>
              <p:sp>
                <p:nvSpPr>
                  <p:cNvPr id="9" name="Rounded Rectangle 8"/>
                  <p:cNvSpPr/>
                  <p:nvPr/>
                </p:nvSpPr>
                <p:spPr bwMode="auto">
                  <a:xfrm>
                    <a:off x="4010493" y="3457472"/>
                    <a:ext cx="5100964" cy="669962"/>
                  </a:xfrm>
                  <a:prstGeom prst="roundRect">
                    <a:avLst/>
                  </a:prstGeom>
                  <a:solidFill>
                    <a:srgbClr val="FFCC00"/>
                  </a:solidFill>
                  <a:ln w="9525" cap="flat" cmpd="sng" algn="ctr">
                    <a:solidFill>
                      <a:srgbClr val="32858E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2075" tIns="46038" rIns="92075" bIns="46038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r>
                      <a:rPr lang="en-US" sz="900" dirty="0" err="1"/>
                      <a:t>Cell_name</a:t>
                    </a:r>
                    <a:r>
                      <a:rPr lang="en-US" sz="900" dirty="0"/>
                      <a:t>  </a:t>
                    </a:r>
                    <a:r>
                      <a:rPr lang="en-US" sz="900" dirty="0" err="1"/>
                      <a:t>Instance_name</a:t>
                    </a:r>
                    <a:r>
                      <a:rPr lang="en-US" sz="900" dirty="0"/>
                      <a:t> (  </a:t>
                    </a:r>
                  </a:p>
                  <a:p>
                    <a:r>
                      <a:rPr lang="en-US" sz="900" dirty="0"/>
                      <a:t>.a (x1), .b(x2), .y(y),</a:t>
                    </a:r>
                  </a:p>
                  <a:p>
                    <a:r>
                      <a:rPr lang="en-US" sz="900" dirty="0"/>
                      <a:t>.VDD (VDD),</a:t>
                    </a:r>
                  </a:p>
                  <a:p>
                    <a:r>
                      <a:rPr lang="en-US" sz="900" dirty="0"/>
                      <a:t>.VSS (VSS))</a:t>
                    </a:r>
                  </a:p>
                  <a:p>
                    <a:pPr marL="342900" marR="0" indent="-342900" algn="l" defTabSz="914400" rtl="0" eaLnBrk="0" fontAlgn="base" latinLnBrk="0" hangingPunct="0">
                      <a:lnSpc>
                        <a:spcPct val="90000"/>
                      </a:lnSpc>
                      <a:spcBef>
                        <a:spcPct val="2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2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7046872" y="3521319"/>
                    <a:ext cx="1885452" cy="55399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err="1"/>
                      <a:t>Cell_name</a:t>
                    </a:r>
                    <a:r>
                      <a:rPr lang="en-US" sz="1000" dirty="0"/>
                      <a:t>  </a:t>
                    </a:r>
                    <a:r>
                      <a:rPr lang="en-US" sz="1000" dirty="0" err="1"/>
                      <a:t>Instance_name</a:t>
                    </a:r>
                    <a:r>
                      <a:rPr lang="en-US" sz="1000" dirty="0"/>
                      <a:t> (  </a:t>
                    </a:r>
                  </a:p>
                  <a:p>
                    <a:r>
                      <a:rPr lang="en-US" sz="1000" dirty="0"/>
                      <a:t>.VDD (VDD),</a:t>
                    </a:r>
                  </a:p>
                  <a:p>
                    <a:r>
                      <a:rPr lang="en-US" sz="1000" dirty="0"/>
                      <a:t>.VSS (VSS</a:t>
                    </a:r>
                    <a:r>
                      <a:rPr lang="en-US" sz="1000" dirty="0" smtClean="0"/>
                      <a:t>))</a:t>
                    </a:r>
                    <a:endParaRPr lang="en-US" sz="1000" dirty="0"/>
                  </a:p>
                </p:txBody>
              </p:sp>
            </p:grpSp>
            <p:sp>
              <p:nvSpPr>
                <p:cNvPr id="23" name="Right Arrow 22"/>
                <p:cNvSpPr/>
                <p:nvPr/>
              </p:nvSpPr>
              <p:spPr bwMode="auto">
                <a:xfrm>
                  <a:off x="6282367" y="3744945"/>
                  <a:ext cx="461326" cy="111568"/>
                </a:xfrm>
                <a:prstGeom prst="rightArrow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2075" tIns="46038" rIns="92075" bIns="46038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0" fontAlgn="base" latinLnBrk="0" hangingPunct="0">
                    <a:lnSpc>
                      <a:spcPct val="9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</p:grpSp>
        <p:sp>
          <p:nvSpPr>
            <p:cNvPr id="27" name="Rounded Rectangle 26"/>
            <p:cNvSpPr/>
            <p:nvPr/>
          </p:nvSpPr>
          <p:spPr bwMode="auto">
            <a:xfrm>
              <a:off x="84668" y="4261899"/>
              <a:ext cx="8957732" cy="733472"/>
            </a:xfrm>
            <a:prstGeom prst="roundRect">
              <a:avLst/>
            </a:prstGeom>
            <a:solidFill>
              <a:srgbClr val="E5C5C8"/>
            </a:solidFill>
            <a:ln w="9525" cap="flat" cmpd="sng" algn="ctr">
              <a:solidFill>
                <a:srgbClr val="32858E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300" dirty="0" smtClean="0"/>
                <a:t>By final stage, all the issues are already resolved, leaving behind with rerunning the flow for final signoff.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1300" dirty="0" smtClean="0"/>
                <a:t>This flow helps not just in catching IP or grid issues early, but also indirectly ensures smoother final stage, which eventually enables designers work on other final-stage closures. </a:t>
              </a:r>
              <a:endParaRPr lang="en-US" sz="13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5130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237" y="-67425"/>
            <a:ext cx="8768292" cy="532031"/>
          </a:xfrm>
        </p:spPr>
        <p:txBody>
          <a:bodyPr/>
          <a:lstStyle/>
          <a:p>
            <a:r>
              <a:rPr lang="en-US" sz="2300" dirty="0" smtClean="0"/>
              <a:t>Early LVS Flow across </a:t>
            </a:r>
            <a:r>
              <a:rPr lang="en-US" sz="2300" dirty="0"/>
              <a:t>D</a:t>
            </a:r>
            <a:r>
              <a:rPr lang="en-US" sz="2300" dirty="0" smtClean="0"/>
              <a:t>esign </a:t>
            </a:r>
            <a:r>
              <a:rPr lang="en-US" sz="2300" dirty="0"/>
              <a:t>S</a:t>
            </a:r>
            <a:r>
              <a:rPr lang="en-US" sz="2300" dirty="0" smtClean="0"/>
              <a:t>tages</a:t>
            </a:r>
            <a:endParaRPr lang="en-US" sz="23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334125" y="4797028"/>
            <a:ext cx="1942703" cy="327422"/>
          </a:xfrm>
        </p:spPr>
        <p:txBody>
          <a:bodyPr/>
          <a:lstStyle/>
          <a:p>
            <a:pPr>
              <a:defRPr/>
            </a:pPr>
            <a:fld id="{7FE06908-4681-417E-BEAF-08504F35DDEB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448445" y="904875"/>
            <a:ext cx="1524000" cy="75247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FFFFFF"/>
                </a:solidFill>
              </a:rPr>
              <a:t>IO RING</a:t>
            </a:r>
          </a:p>
          <a:p>
            <a:pPr algn="ctr"/>
            <a:r>
              <a:rPr lang="en-US" sz="1300" dirty="0">
                <a:solidFill>
                  <a:srgbClr val="FFFFFF"/>
                </a:solidFill>
              </a:rPr>
              <a:t>Power-routed</a:t>
            </a:r>
          </a:p>
          <a:p>
            <a:pPr algn="ctr"/>
            <a:r>
              <a:rPr lang="en-US" sz="1300" dirty="0">
                <a:solidFill>
                  <a:srgbClr val="FFFFFF"/>
                </a:solidFill>
              </a:rPr>
              <a:t>Placed Design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191645" y="954361"/>
            <a:ext cx="1644721" cy="616799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 smtClean="0">
                <a:solidFill>
                  <a:srgbClr val="FFFFFF"/>
                </a:solidFill>
              </a:rPr>
              <a:t>First </a:t>
            </a:r>
            <a:r>
              <a:rPr lang="en-US" sz="1300" dirty="0">
                <a:solidFill>
                  <a:srgbClr val="FFFFFF"/>
                </a:solidFill>
              </a:rPr>
              <a:t>Routed DB</a:t>
            </a:r>
          </a:p>
          <a:p>
            <a:pPr algn="ctr"/>
            <a:r>
              <a:rPr lang="en-US" sz="1300" dirty="0">
                <a:solidFill>
                  <a:srgbClr val="FFFFFF"/>
                </a:solidFill>
              </a:rPr>
              <a:t>with Signal routes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0844" y="428624"/>
            <a:ext cx="2923877" cy="3347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Floorplan/Power-grid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Stage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92382" y="428625"/>
            <a:ext cx="1577355" cy="3347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Routing </a:t>
            </a:r>
            <a:r>
              <a:rPr lang="en-US" sz="1800" dirty="0" smtClean="0">
                <a:solidFill>
                  <a:srgbClr val="000000"/>
                </a:solidFill>
              </a:rPr>
              <a:t>Stage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74065" y="434987"/>
            <a:ext cx="1282402" cy="3347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Final </a:t>
            </a:r>
            <a:r>
              <a:rPr lang="en-US" sz="1800" dirty="0" smtClean="0">
                <a:solidFill>
                  <a:srgbClr val="000000"/>
                </a:solidFill>
              </a:rPr>
              <a:t>Stage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001020" y="1190625"/>
            <a:ext cx="1181188" cy="139391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4906020" y="1571514"/>
            <a:ext cx="142875" cy="27551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836366" y="1210835"/>
            <a:ext cx="1241578" cy="122665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2191395" y="1666875"/>
            <a:ext cx="142875" cy="33455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1619895" y="2571750"/>
            <a:ext cx="142875" cy="339923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flipH="1" flipV="1">
            <a:off x="281971" y="4345781"/>
            <a:ext cx="1337924" cy="7487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 flipV="1">
            <a:off x="160864" y="1260320"/>
            <a:ext cx="121107" cy="3168804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273504" y="1210835"/>
            <a:ext cx="1166474" cy="70277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2858145" y="2524125"/>
            <a:ext cx="142875" cy="37391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4001145" y="619125"/>
            <a:ext cx="0" cy="4048125"/>
          </a:xfrm>
          <a:prstGeom prst="line">
            <a:avLst/>
          </a:prstGeom>
          <a:ln w="28575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482600" y="1886112"/>
            <a:ext cx="3349159" cy="8556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 sz="1300" dirty="0" smtClean="0">
              <a:solidFill>
                <a:schemeClr val="bg1"/>
              </a:solidFill>
            </a:endParaRPr>
          </a:p>
          <a:p>
            <a:pPr algn="ctr"/>
            <a:r>
              <a:rPr lang="en-US" sz="1300" dirty="0" smtClean="0">
                <a:solidFill>
                  <a:schemeClr val="bg1"/>
                </a:solidFill>
              </a:rPr>
              <a:t>Generate Reduced Netlist</a:t>
            </a:r>
          </a:p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(</a:t>
            </a:r>
            <a:r>
              <a:rPr lang="en-US" sz="1100" dirty="0" smtClean="0">
                <a:solidFill>
                  <a:schemeClr val="tx1"/>
                </a:solidFill>
              </a:rPr>
              <a:t>Removing nets logically and physically</a:t>
            </a:r>
            <a:r>
              <a:rPr lang="en-US" sz="1100" dirty="0" smtClean="0">
                <a:solidFill>
                  <a:srgbClr val="FFFFFF"/>
                </a:solidFill>
              </a:rPr>
              <a:t>)</a:t>
            </a:r>
          </a:p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Black-boxing Incomplete </a:t>
            </a:r>
            <a:r>
              <a:rPr lang="en-US" sz="1100" dirty="0">
                <a:solidFill>
                  <a:srgbClr val="FFFFFF"/>
                </a:solidFill>
              </a:rPr>
              <a:t>IPs </a:t>
            </a:r>
            <a:endParaRPr lang="en-US" sz="1100" dirty="0" smtClean="0">
              <a:solidFill>
                <a:srgbClr val="FFFFFF"/>
              </a:solidFill>
            </a:endParaRPr>
          </a:p>
          <a:p>
            <a:pPr algn="ctr"/>
            <a:endParaRPr lang="en-US" sz="1100" dirty="0">
              <a:solidFill>
                <a:srgbClr val="FFFFFF"/>
              </a:solidFill>
            </a:endParaRPr>
          </a:p>
          <a:p>
            <a:pPr algn="ctr"/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349707" y="2905125"/>
            <a:ext cx="1763076" cy="82153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Power-grid shorts/opens fixed</a:t>
            </a:r>
          </a:p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Base DRC through pseudo filler 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210445" y="2905125"/>
            <a:ext cx="1647825" cy="82153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GDSII to LEF issues</a:t>
            </a:r>
          </a:p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Power-grid logical, physical corrections 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619895" y="4000500"/>
            <a:ext cx="1575305" cy="61912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500" dirty="0">
                <a:solidFill>
                  <a:srgbClr val="FFFFFF"/>
                </a:solidFill>
              </a:rPr>
              <a:t>Violations </a:t>
            </a:r>
            <a:endParaRPr lang="en-US" sz="1500" dirty="0" smtClean="0">
              <a:solidFill>
                <a:srgbClr val="FFFFFF"/>
              </a:solidFill>
            </a:endParaRPr>
          </a:p>
          <a:p>
            <a:pPr algn="ctr"/>
            <a:r>
              <a:rPr lang="en-US" sz="1500" dirty="0" smtClean="0">
                <a:solidFill>
                  <a:srgbClr val="FFFFFF"/>
                </a:solidFill>
              </a:rPr>
              <a:t>(</a:t>
            </a:r>
            <a:r>
              <a:rPr lang="en-US" sz="1500" dirty="0">
                <a:solidFill>
                  <a:srgbClr val="FFFFFF"/>
                </a:solidFill>
              </a:rPr>
              <a:t>High count)</a:t>
            </a:r>
          </a:p>
        </p:txBody>
      </p:sp>
      <p:sp>
        <p:nvSpPr>
          <p:cNvPr id="35" name="Down Arrow 34"/>
          <p:cNvSpPr/>
          <p:nvPr/>
        </p:nvSpPr>
        <p:spPr>
          <a:xfrm>
            <a:off x="1858020" y="3714751"/>
            <a:ext cx="142875" cy="255389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2858145" y="3714751"/>
            <a:ext cx="142875" cy="255389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38" name="Straight Connector 37"/>
          <p:cNvCxnSpPr>
            <a:stCxn id="32" idx="3"/>
            <a:endCxn id="33" idx="1"/>
          </p:cNvCxnSpPr>
          <p:nvPr/>
        </p:nvCxnSpPr>
        <p:spPr>
          <a:xfrm>
            <a:off x="2112783" y="3315891"/>
            <a:ext cx="97662" cy="0"/>
          </a:xfrm>
          <a:prstGeom prst="line">
            <a:avLst/>
          </a:prstGeom>
          <a:ln w="762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iamond 38"/>
          <p:cNvSpPr/>
          <p:nvPr/>
        </p:nvSpPr>
        <p:spPr>
          <a:xfrm>
            <a:off x="4286895" y="1809750"/>
            <a:ext cx="1366838" cy="897791"/>
          </a:xfrm>
          <a:prstGeom prst="diamond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100" dirty="0">
                <a:solidFill>
                  <a:srgbClr val="FFFFFF"/>
                </a:solidFill>
              </a:rPr>
              <a:t>Shorts/ Opens/ </a:t>
            </a:r>
            <a:r>
              <a:rPr lang="en-US" sz="1100" dirty="0" err="1">
                <a:solidFill>
                  <a:srgbClr val="FFFFFF"/>
                </a:solidFill>
              </a:rPr>
              <a:t>anyother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4213799" y="2952750"/>
            <a:ext cx="1644721" cy="755452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FFFFFF"/>
                </a:solidFill>
              </a:rPr>
              <a:t>Nets in concern – Logical &amp; physical removal</a:t>
            </a:r>
          </a:p>
        </p:txBody>
      </p:sp>
      <p:sp>
        <p:nvSpPr>
          <p:cNvPr id="41" name="Down Arrow 40"/>
          <p:cNvSpPr/>
          <p:nvPr/>
        </p:nvSpPr>
        <p:spPr>
          <a:xfrm>
            <a:off x="4906020" y="2667000"/>
            <a:ext cx="142875" cy="27551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Right Arrow 41"/>
          <p:cNvSpPr/>
          <p:nvPr/>
        </p:nvSpPr>
        <p:spPr>
          <a:xfrm>
            <a:off x="3335867" y="4286250"/>
            <a:ext cx="874828" cy="96969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252006" y="4000500"/>
            <a:ext cx="1524000" cy="6191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000000"/>
                </a:solidFill>
              </a:rPr>
              <a:t>Violations (Moderate count)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6668145" y="571500"/>
            <a:ext cx="0" cy="4083844"/>
          </a:xfrm>
          <a:prstGeom prst="line">
            <a:avLst/>
          </a:prstGeom>
          <a:ln w="28575">
            <a:solidFill>
              <a:srgbClr val="FFC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7077944" y="952501"/>
            <a:ext cx="1495201" cy="616799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FFFFFF"/>
                </a:solidFill>
              </a:rPr>
              <a:t>Final </a:t>
            </a:r>
            <a:r>
              <a:rPr lang="en-US" sz="1300" dirty="0" smtClean="0">
                <a:solidFill>
                  <a:srgbClr val="FFFFFF"/>
                </a:solidFill>
              </a:rPr>
              <a:t>Stage</a:t>
            </a:r>
          </a:p>
          <a:p>
            <a:pPr algn="ctr"/>
            <a:r>
              <a:rPr lang="en-US" sz="1300" dirty="0" smtClean="0">
                <a:solidFill>
                  <a:srgbClr val="FFFFFF"/>
                </a:solidFill>
              </a:rPr>
              <a:t> </a:t>
            </a:r>
            <a:r>
              <a:rPr lang="en-US" sz="1300" dirty="0">
                <a:solidFill>
                  <a:srgbClr val="FFFFFF"/>
                </a:solidFill>
              </a:rPr>
              <a:t>Routed DBs</a:t>
            </a:r>
          </a:p>
        </p:txBody>
      </p:sp>
      <p:sp>
        <p:nvSpPr>
          <p:cNvPr id="48" name="Right Arrow 47"/>
          <p:cNvSpPr/>
          <p:nvPr/>
        </p:nvSpPr>
        <p:spPr>
          <a:xfrm>
            <a:off x="3860867" y="3238501"/>
            <a:ext cx="330778" cy="14287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9" name="Down Arrow 48"/>
          <p:cNvSpPr/>
          <p:nvPr/>
        </p:nvSpPr>
        <p:spPr>
          <a:xfrm>
            <a:off x="4906020" y="3714750"/>
            <a:ext cx="142875" cy="27551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0" name="Right Arrow 49"/>
          <p:cNvSpPr/>
          <p:nvPr/>
        </p:nvSpPr>
        <p:spPr>
          <a:xfrm>
            <a:off x="5786805" y="4286250"/>
            <a:ext cx="405091" cy="9525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5953770" y="1857375"/>
            <a:ext cx="619125" cy="98724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57150" tIns="28575" rIns="57150" bIns="28575" rtlCol="0" anchor="ctr"/>
          <a:lstStyle/>
          <a:p>
            <a:pPr algn="ctr"/>
            <a:r>
              <a:rPr lang="en-US" sz="1500" dirty="0">
                <a:solidFill>
                  <a:srgbClr val="FFFFFF"/>
                </a:solidFill>
              </a:rPr>
              <a:t>Fixes &amp;</a:t>
            </a:r>
          </a:p>
          <a:p>
            <a:pPr algn="ctr"/>
            <a:r>
              <a:rPr lang="en-US" sz="1500" dirty="0">
                <a:solidFill>
                  <a:srgbClr val="FFFFFF"/>
                </a:solidFill>
              </a:rPr>
              <a:t>Feedback</a:t>
            </a:r>
          </a:p>
        </p:txBody>
      </p:sp>
      <p:sp>
        <p:nvSpPr>
          <p:cNvPr id="53" name="Down Arrow 52"/>
          <p:cNvSpPr/>
          <p:nvPr/>
        </p:nvSpPr>
        <p:spPr>
          <a:xfrm flipV="1">
            <a:off x="6177358" y="2860664"/>
            <a:ext cx="76700" cy="142558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 flipH="1">
            <a:off x="5668020" y="2205666"/>
            <a:ext cx="261938" cy="102698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7011045" y="2186616"/>
            <a:ext cx="1714500" cy="82153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FFFFFF"/>
                </a:solidFill>
              </a:rPr>
              <a:t>No Black Box</a:t>
            </a:r>
          </a:p>
          <a:p>
            <a:pPr algn="ctr"/>
            <a:r>
              <a:rPr lang="en-US" sz="1300" dirty="0">
                <a:solidFill>
                  <a:srgbClr val="FFFFFF"/>
                </a:solidFill>
              </a:rPr>
              <a:t>Correct </a:t>
            </a:r>
            <a:r>
              <a:rPr lang="en-US" sz="1300" dirty="0" err="1">
                <a:solidFill>
                  <a:srgbClr val="FFFFFF"/>
                </a:solidFill>
              </a:rPr>
              <a:t>Config</a:t>
            </a:r>
            <a:r>
              <a:rPr lang="en-US" sz="1300" dirty="0">
                <a:solidFill>
                  <a:srgbClr val="FFFFFF"/>
                </a:solidFill>
              </a:rPr>
              <a:t> file options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7445217" y="3958417"/>
            <a:ext cx="904875" cy="612577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FFFFFF"/>
                </a:solidFill>
              </a:rPr>
              <a:t>No violations</a:t>
            </a:r>
          </a:p>
        </p:txBody>
      </p:sp>
      <p:sp>
        <p:nvSpPr>
          <p:cNvPr id="59" name="Down Arrow 58"/>
          <p:cNvSpPr/>
          <p:nvPr/>
        </p:nvSpPr>
        <p:spPr>
          <a:xfrm>
            <a:off x="7763520" y="1571626"/>
            <a:ext cx="142875" cy="590594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7715895" y="3048001"/>
            <a:ext cx="142875" cy="864689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8321" y="4491693"/>
            <a:ext cx="1771319" cy="380873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050" b="1" dirty="0">
                <a:solidFill>
                  <a:srgbClr val="000000"/>
                </a:solidFill>
              </a:rPr>
              <a:t>IO, Power &amp; Custom </a:t>
            </a:r>
            <a:r>
              <a:rPr lang="en-US" sz="1050" b="1" dirty="0" smtClean="0">
                <a:solidFill>
                  <a:srgbClr val="000000"/>
                </a:solidFill>
              </a:rPr>
              <a:t>grid, </a:t>
            </a:r>
            <a:endParaRPr lang="en-US" sz="1050" b="1" dirty="0">
              <a:solidFill>
                <a:srgbClr val="000000"/>
              </a:solidFill>
            </a:endParaRPr>
          </a:p>
          <a:p>
            <a:r>
              <a:rPr lang="en-US" sz="1050" b="1" dirty="0" err="1" smtClean="0">
                <a:solidFill>
                  <a:srgbClr val="000000"/>
                </a:solidFill>
              </a:rPr>
              <a:t>baseDRC</a:t>
            </a:r>
            <a:r>
              <a:rPr lang="en-US" sz="1050" b="1" dirty="0" smtClean="0">
                <a:solidFill>
                  <a:srgbClr val="000000"/>
                </a:solidFill>
              </a:rPr>
              <a:t>, corrections</a:t>
            </a:r>
            <a:endParaRPr lang="en-US" sz="1050" b="1" dirty="0">
              <a:solidFill>
                <a:srgbClr val="0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185096" y="3857625"/>
            <a:ext cx="1354538" cy="380873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050" b="1" dirty="0">
                <a:solidFill>
                  <a:srgbClr val="000000"/>
                </a:solidFill>
              </a:rPr>
              <a:t>Cleaner  IO layout</a:t>
            </a:r>
          </a:p>
          <a:p>
            <a:r>
              <a:rPr lang="en-US" sz="1050" b="1" dirty="0">
                <a:solidFill>
                  <a:srgbClr val="000000"/>
                </a:solidFill>
              </a:rPr>
              <a:t> power/custom grid</a:t>
            </a:r>
          </a:p>
        </p:txBody>
      </p:sp>
      <p:sp>
        <p:nvSpPr>
          <p:cNvPr id="63" name="Right Arrow 62"/>
          <p:cNvSpPr/>
          <p:nvPr/>
        </p:nvSpPr>
        <p:spPr>
          <a:xfrm>
            <a:off x="6457154" y="4262437"/>
            <a:ext cx="1001565" cy="119063"/>
          </a:xfrm>
          <a:prstGeom prst="rightArrow">
            <a:avLst/>
          </a:prstGeom>
          <a:solidFill>
            <a:srgbClr val="FFC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600" y="4089620"/>
            <a:ext cx="1261531" cy="457818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1300" b="1" dirty="0">
                <a:solidFill>
                  <a:srgbClr val="000000"/>
                </a:solidFill>
              </a:rPr>
              <a:t>Cleaner </a:t>
            </a:r>
            <a:r>
              <a:rPr lang="en-US" sz="1300" b="1" dirty="0" smtClean="0">
                <a:solidFill>
                  <a:srgbClr val="000000"/>
                </a:solidFill>
              </a:rPr>
              <a:t>signal</a:t>
            </a:r>
          </a:p>
          <a:p>
            <a:r>
              <a:rPr lang="en-US" sz="1300" b="1" dirty="0" smtClean="0">
                <a:solidFill>
                  <a:srgbClr val="000000"/>
                </a:solidFill>
              </a:rPr>
              <a:t>Connectivity</a:t>
            </a:r>
            <a:endParaRPr lang="en-US" sz="13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53770" y="2710341"/>
            <a:ext cx="515526" cy="1099660"/>
          </a:xfrm>
          <a:prstGeom prst="rect">
            <a:avLst/>
          </a:prstGeom>
          <a:noFill/>
        </p:spPr>
        <p:txBody>
          <a:bodyPr vert="vert270" wrap="none" lIns="57150" tIns="28575" rIns="57150" bIns="28575" rtlCol="0">
            <a:spAutoFit/>
          </a:bodyPr>
          <a:lstStyle/>
          <a:p>
            <a:r>
              <a:rPr lang="en-US" sz="1300" b="1" dirty="0">
                <a:solidFill>
                  <a:srgbClr val="000000"/>
                </a:solidFill>
              </a:rPr>
              <a:t>Signal conn. </a:t>
            </a:r>
          </a:p>
          <a:p>
            <a:r>
              <a:rPr lang="en-US" sz="1300" b="1" dirty="0">
                <a:solidFill>
                  <a:srgbClr val="000000"/>
                </a:solidFill>
              </a:rPr>
              <a:t>corrections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75884" y="3272825"/>
            <a:ext cx="1611018" cy="457818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300" b="1" dirty="0">
                <a:solidFill>
                  <a:srgbClr val="000000"/>
                </a:solidFill>
              </a:rPr>
              <a:t>Clean, Predictable </a:t>
            </a:r>
          </a:p>
          <a:p>
            <a:r>
              <a:rPr lang="en-US" sz="1300" b="1" dirty="0">
                <a:solidFill>
                  <a:srgbClr val="000000"/>
                </a:solidFill>
              </a:rPr>
              <a:t>&amp; no iterations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366480" y="1674703"/>
            <a:ext cx="1554913" cy="219291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050" b="1" dirty="0" smtClean="0">
                <a:solidFill>
                  <a:srgbClr val="000000"/>
                </a:solidFill>
              </a:rPr>
              <a:t>Signal nets not routed </a:t>
            </a:r>
            <a:endParaRPr lang="en-US" sz="1050" b="1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93137" y="2396084"/>
            <a:ext cx="400110" cy="138595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Early Feedback 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482600" y="1202272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Fixes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308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-68924"/>
            <a:ext cx="8458200" cy="610791"/>
          </a:xfrm>
        </p:spPr>
        <p:txBody>
          <a:bodyPr/>
          <a:lstStyle/>
          <a:p>
            <a:r>
              <a:rPr lang="en-US" dirty="0" smtClean="0"/>
              <a:t>Issues resolved with the flow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E06908-4681-417E-BEAF-08504F35DDE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0066" y="474133"/>
            <a:ext cx="8957733" cy="4419599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>
                <a:solidFill>
                  <a:srgbClr val="C00000"/>
                </a:solidFill>
              </a:rPr>
              <a:t>a. Direct </a:t>
            </a:r>
            <a:r>
              <a:rPr lang="en-US" sz="1600" dirty="0">
                <a:solidFill>
                  <a:srgbClr val="C00000"/>
                </a:solidFill>
              </a:rPr>
              <a:t>Benefits : </a:t>
            </a:r>
          </a:p>
          <a:p>
            <a:pPr marL="0" indent="0">
              <a:buNone/>
            </a:pPr>
            <a:r>
              <a:rPr lang="en-US" sz="1400" dirty="0"/>
              <a:t>With Early flow on placed design :</a:t>
            </a:r>
          </a:p>
          <a:p>
            <a:pPr marL="519113" lvl="1">
              <a:buFont typeface="Wingdings" panose="05000000000000000000" pitchFamily="2" charset="2"/>
              <a:buChar char="Ø"/>
            </a:pPr>
            <a:r>
              <a:rPr lang="en-US" sz="1200" dirty="0" err="1"/>
              <a:t>lef</a:t>
            </a:r>
            <a:r>
              <a:rPr lang="en-US" sz="1200" dirty="0"/>
              <a:t> to </a:t>
            </a:r>
            <a:r>
              <a:rPr lang="en-US" sz="1200" dirty="0" err="1" smtClean="0"/>
              <a:t>gdsii</a:t>
            </a:r>
            <a:r>
              <a:rPr lang="en-US" sz="1200" dirty="0" smtClean="0"/>
              <a:t> </a:t>
            </a:r>
            <a:r>
              <a:rPr lang="en-US" sz="1200" dirty="0"/>
              <a:t>issues : Custom-</a:t>
            </a:r>
            <a:r>
              <a:rPr lang="en-US" sz="1200" dirty="0" err="1"/>
              <a:t>Decap</a:t>
            </a:r>
            <a:r>
              <a:rPr lang="en-US" sz="1200" dirty="0"/>
              <a:t> had .</a:t>
            </a:r>
            <a:r>
              <a:rPr lang="en-US" sz="1200" dirty="0" err="1"/>
              <a:t>lef</a:t>
            </a:r>
            <a:r>
              <a:rPr lang="en-US" sz="1200" dirty="0"/>
              <a:t> to .</a:t>
            </a:r>
            <a:r>
              <a:rPr lang="en-US" sz="1200" dirty="0" err="1"/>
              <a:t>laff</a:t>
            </a:r>
            <a:r>
              <a:rPr lang="en-US" sz="1200" dirty="0"/>
              <a:t> mismatches. PLUS &amp; MINUS were opposite amongst these files.</a:t>
            </a:r>
          </a:p>
          <a:p>
            <a:pPr marL="519113" lvl="1">
              <a:buFont typeface="Wingdings" panose="05000000000000000000" pitchFamily="2" charset="2"/>
              <a:buChar char="Ø"/>
            </a:pPr>
            <a:r>
              <a:rPr lang="en-US" sz="1200" dirty="0"/>
              <a:t>DVR issues :  </a:t>
            </a:r>
            <a:r>
              <a:rPr lang="en-US" sz="1200" dirty="0" smtClean="0"/>
              <a:t>IP DVR issues were highlighted, which were  </a:t>
            </a:r>
            <a:r>
              <a:rPr lang="en-US" sz="1200" dirty="0"/>
              <a:t>present on floating node.</a:t>
            </a:r>
          </a:p>
          <a:p>
            <a:pPr marL="519113" lvl="1">
              <a:buFont typeface="Wingdings" panose="05000000000000000000" pitchFamily="2" charset="2"/>
              <a:buChar char="Ø"/>
            </a:pPr>
            <a:r>
              <a:rPr lang="en-US" sz="1200" dirty="0"/>
              <a:t>Incomplete IPs : </a:t>
            </a:r>
            <a:r>
              <a:rPr lang="en-US" sz="1200" dirty="0" smtClean="0"/>
              <a:t>Few modules </a:t>
            </a:r>
            <a:r>
              <a:rPr lang="en-US" sz="1200" dirty="0"/>
              <a:t>were not final, hence black-boxing helped by-pass these during analysis. Need not wait </a:t>
            </a:r>
            <a:r>
              <a:rPr lang="en-US" sz="1200" dirty="0" smtClean="0"/>
              <a:t>till final releases.</a:t>
            </a:r>
            <a:endParaRPr lang="en-US" sz="1200" dirty="0"/>
          </a:p>
          <a:p>
            <a:pPr marL="0" indent="0">
              <a:buNone/>
            </a:pPr>
            <a:r>
              <a:rPr lang="en-US" sz="1400" dirty="0"/>
              <a:t>Flow on complete SOC layout :  </a:t>
            </a:r>
          </a:p>
          <a:p>
            <a:pPr marL="400050" lvl="1" indent="-17145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sz="1200" dirty="0" smtClean="0"/>
              <a:t>Verilog </a:t>
            </a:r>
            <a:r>
              <a:rPr lang="en-US" sz="1200" dirty="0"/>
              <a:t>to </a:t>
            </a:r>
            <a:r>
              <a:rPr lang="en-US" sz="1200" dirty="0" err="1" smtClean="0"/>
              <a:t>gdsii</a:t>
            </a:r>
            <a:r>
              <a:rPr lang="en-US" sz="1200" dirty="0" smtClean="0"/>
              <a:t>  </a:t>
            </a:r>
            <a:r>
              <a:rPr lang="en-US" sz="1200" dirty="0"/>
              <a:t>issues : </a:t>
            </a:r>
            <a:r>
              <a:rPr lang="en-US" sz="1200" dirty="0" smtClean="0"/>
              <a:t>Few </a:t>
            </a:r>
            <a:r>
              <a:rPr lang="en-US" sz="1200" dirty="0"/>
              <a:t>IPs  </a:t>
            </a:r>
            <a:r>
              <a:rPr lang="en-US" sz="1200" dirty="0" smtClean="0"/>
              <a:t>had </a:t>
            </a:r>
            <a:r>
              <a:rPr lang="en-US" sz="1200" dirty="0"/>
              <a:t>ports with [] in </a:t>
            </a:r>
            <a:r>
              <a:rPr lang="en-US" sz="1200" dirty="0" err="1"/>
              <a:t>verilog</a:t>
            </a:r>
            <a:r>
              <a:rPr lang="en-US" sz="1200" dirty="0"/>
              <a:t> vs () in </a:t>
            </a:r>
            <a:r>
              <a:rPr lang="en-US" sz="1200" dirty="0" smtClean="0"/>
              <a:t>.</a:t>
            </a:r>
            <a:r>
              <a:rPr lang="en-US" sz="1200" dirty="0" err="1" smtClean="0"/>
              <a:t>gdsii</a:t>
            </a:r>
            <a:r>
              <a:rPr lang="en-US" sz="1200" dirty="0" smtClean="0"/>
              <a:t>.  </a:t>
            </a:r>
          </a:p>
          <a:p>
            <a:pPr marL="400050" lvl="1" indent="-17145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en-US" sz="1200" dirty="0" smtClean="0"/>
              <a:t>Floating </a:t>
            </a:r>
            <a:r>
              <a:rPr lang="en-US" sz="1200" dirty="0"/>
              <a:t>gate violations </a:t>
            </a:r>
            <a:r>
              <a:rPr lang="en-US" sz="1200" dirty="0" err="1"/>
              <a:t>wrt</a:t>
            </a:r>
            <a:r>
              <a:rPr lang="en-US" sz="1200" dirty="0"/>
              <a:t> </a:t>
            </a:r>
            <a:r>
              <a:rPr lang="en-US" sz="1200" dirty="0" smtClean="0"/>
              <a:t> new IP </a:t>
            </a:r>
            <a:r>
              <a:rPr lang="en-US" sz="1200" dirty="0"/>
              <a:t>ports : </a:t>
            </a:r>
            <a:r>
              <a:rPr lang="en-US" sz="1200" dirty="0" smtClean="0"/>
              <a:t> Few </a:t>
            </a:r>
            <a:r>
              <a:rPr lang="en-US" sz="1200" dirty="0"/>
              <a:t>ports requires connections on both the ports of same pin-name. 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C00000"/>
                </a:solidFill>
              </a:rPr>
              <a:t>b. Indirect Benefits :</a:t>
            </a:r>
          </a:p>
          <a:p>
            <a:pPr marL="396875" lvl="1">
              <a:buFont typeface="Wingdings" panose="05000000000000000000" pitchFamily="2" charset="2"/>
              <a:buChar char="Ø"/>
            </a:pPr>
            <a:r>
              <a:rPr lang="en-US" sz="1400" dirty="0"/>
              <a:t>Shorts on the power-grid may not be directly evident from the </a:t>
            </a:r>
            <a:r>
              <a:rPr lang="en-US" sz="1400" dirty="0" err="1" smtClean="0"/>
              <a:t>Innovus</a:t>
            </a:r>
            <a:r>
              <a:rPr lang="en-US" sz="1400" dirty="0" smtClean="0"/>
              <a:t>/</a:t>
            </a:r>
            <a:r>
              <a:rPr lang="en-US" sz="1400" dirty="0" err="1" smtClean="0"/>
              <a:t>PnR</a:t>
            </a:r>
            <a:r>
              <a:rPr lang="en-US" sz="1400" dirty="0" smtClean="0"/>
              <a:t> </a:t>
            </a:r>
            <a:r>
              <a:rPr lang="en-US" sz="1400" dirty="0"/>
              <a:t>(these can be due to improper OBS/blockages or markers due to dummy shorts with </a:t>
            </a:r>
            <a:r>
              <a:rPr lang="en-US" sz="1400" dirty="0" smtClean="0"/>
              <a:t>blockages) or </a:t>
            </a:r>
            <a:r>
              <a:rPr lang="en-US" sz="1400" dirty="0" err="1" smtClean="0"/>
              <a:t>anyother</a:t>
            </a:r>
            <a:r>
              <a:rPr lang="en-US" sz="1400" dirty="0" smtClean="0"/>
              <a:t> </a:t>
            </a:r>
            <a:r>
              <a:rPr lang="en-US" sz="1400" dirty="0"/>
              <a:t>extraction tool. </a:t>
            </a:r>
          </a:p>
          <a:p>
            <a:pPr marL="396875" lvl="1">
              <a:buFont typeface="Wingdings" panose="05000000000000000000" pitchFamily="2" charset="2"/>
              <a:buChar char="Ø"/>
            </a:pPr>
            <a:r>
              <a:rPr lang="en-US" sz="1400" dirty="0"/>
              <a:t>Power network based LVS makes it easier to catch these as it shows violations related to the instances it connects.</a:t>
            </a:r>
          </a:p>
          <a:p>
            <a:pPr marL="396875" lvl="1">
              <a:buFont typeface="Wingdings" panose="05000000000000000000" pitchFamily="2" charset="2"/>
              <a:buChar char="Ø"/>
            </a:pPr>
            <a:r>
              <a:rPr lang="en-US" sz="1400" dirty="0" smtClean="0"/>
              <a:t>Mixed-Signal Voltage Spacing (MSVS) </a:t>
            </a:r>
            <a:r>
              <a:rPr lang="en-US" sz="1400" dirty="0"/>
              <a:t>violations’ count in the preliminary stages can be high due to any such shorts &amp; would be difficult to trace as the violations propagate to all instances connected to these nets.</a:t>
            </a:r>
          </a:p>
          <a:p>
            <a:pPr marL="396875" lvl="1">
              <a:buFont typeface="Wingdings" panose="05000000000000000000" pitchFamily="2" charset="2"/>
              <a:buChar char="Ø"/>
            </a:pPr>
            <a:r>
              <a:rPr lang="en-US" sz="1400" dirty="0" smtClean="0"/>
              <a:t>ESD </a:t>
            </a:r>
            <a:r>
              <a:rPr lang="en-US" sz="1400" dirty="0"/>
              <a:t>checks need early assessment </a:t>
            </a:r>
            <a:r>
              <a:rPr lang="en-US" sz="1400" dirty="0" err="1"/>
              <a:t>wrt</a:t>
            </a:r>
            <a:r>
              <a:rPr lang="en-US" sz="1400" dirty="0"/>
              <a:t> shorts/opens for quicker closure of ESD peer submissions enabling early layout feedback. </a:t>
            </a:r>
          </a:p>
          <a:p>
            <a:pPr marL="488950" lvl="1" indent="0">
              <a:buNone/>
            </a:pPr>
            <a:r>
              <a:rPr lang="en-US" sz="1400" dirty="0">
                <a:solidFill>
                  <a:srgbClr val="C00000"/>
                </a:solidFill>
              </a:rPr>
              <a:t>Overall, this flow helped in resolving LVS issues </a:t>
            </a:r>
            <a:r>
              <a:rPr lang="en-US" sz="1400" dirty="0" smtClean="0">
                <a:solidFill>
                  <a:srgbClr val="C00000"/>
                </a:solidFill>
              </a:rPr>
              <a:t>by pre-final stages, </a:t>
            </a:r>
            <a:r>
              <a:rPr lang="en-US" sz="1400" dirty="0">
                <a:solidFill>
                  <a:srgbClr val="C00000"/>
                </a:solidFill>
              </a:rPr>
              <a:t>easing power-grid, </a:t>
            </a:r>
            <a:r>
              <a:rPr lang="en-US" sz="1400" dirty="0" smtClean="0">
                <a:solidFill>
                  <a:srgbClr val="C00000"/>
                </a:solidFill>
              </a:rPr>
              <a:t>ESD, MSVS </a:t>
            </a:r>
            <a:r>
              <a:rPr lang="en-US" sz="1400" dirty="0">
                <a:solidFill>
                  <a:srgbClr val="C00000"/>
                </a:solidFill>
              </a:rPr>
              <a:t>checks’ closures. </a:t>
            </a:r>
            <a:r>
              <a:rPr lang="en-US" sz="14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60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109" y="0"/>
            <a:ext cx="8458200" cy="610791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E06908-4681-417E-BEAF-08504F35DDE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3134" y="558800"/>
            <a:ext cx="8949266" cy="446193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en-US" sz="1800" dirty="0"/>
              <a:t>With conventional LVS, designers can only run on complete SOC layout &amp; towards last stage of </a:t>
            </a:r>
            <a:r>
              <a:rPr lang="en-US" altLang="en-US" sz="1800" dirty="0" smtClean="0"/>
              <a:t>pre-final </a:t>
            </a:r>
            <a:r>
              <a:rPr lang="en-US" altLang="en-US" sz="1800" dirty="0"/>
              <a:t>or final </a:t>
            </a:r>
            <a:r>
              <a:rPr lang="en-US" altLang="en-US" sz="1800" dirty="0" smtClean="0"/>
              <a:t>stages, </a:t>
            </a:r>
            <a:r>
              <a:rPr lang="en-US" altLang="en-US" sz="1800" dirty="0"/>
              <a:t>wherein a designer has to spend stipulated time in already existing tight final </a:t>
            </a:r>
            <a:r>
              <a:rPr lang="en-US" altLang="en-US" sz="1800" dirty="0" smtClean="0"/>
              <a:t>stages</a:t>
            </a:r>
            <a:r>
              <a:rPr lang="en-US" altLang="en-US" sz="1800" dirty="0"/>
              <a:t>. </a:t>
            </a:r>
            <a:endParaRPr lang="en-US" altLang="en-US" sz="1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Conventional flow has</a:t>
            </a:r>
            <a:r>
              <a:rPr lang="en-US" altLang="en-US" sz="1800" b="1" i="1" dirty="0" smtClean="0">
                <a:solidFill>
                  <a:srgbClr val="C00000"/>
                </a:solidFill>
              </a:rPr>
              <a:t> </a:t>
            </a:r>
            <a:r>
              <a:rPr lang="en-US" altLang="en-US" sz="1800" dirty="0"/>
              <a:t>just </a:t>
            </a:r>
            <a:r>
              <a:rPr lang="en-US" altLang="en-US" sz="1800" dirty="0" smtClean="0"/>
              <a:t>been a </a:t>
            </a:r>
            <a:r>
              <a:rPr lang="en-US" altLang="en-US" sz="1800" dirty="0"/>
              <a:t>closure </a:t>
            </a:r>
            <a:r>
              <a:rPr lang="en-US" altLang="en-US" sz="1800" dirty="0" smtClean="0"/>
              <a:t>aspect &amp; never used to provide early </a:t>
            </a:r>
            <a:r>
              <a:rPr lang="en-US" altLang="en-US" sz="1800" dirty="0"/>
              <a:t>feedback during design </a:t>
            </a:r>
            <a:r>
              <a:rPr lang="en-US" altLang="en-US" sz="1800" dirty="0" smtClean="0"/>
              <a:t>stages. </a:t>
            </a:r>
            <a:endParaRPr lang="en-US" alt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Early </a:t>
            </a:r>
            <a:r>
              <a:rPr lang="en-US" altLang="en-US" sz="1800" dirty="0"/>
              <a:t>LVS is altogether a </a:t>
            </a:r>
            <a:r>
              <a:rPr lang="en-US" altLang="en-US" sz="1800" dirty="0" smtClean="0"/>
              <a:t>new &amp; novel, technology independent methodology </a:t>
            </a:r>
            <a:r>
              <a:rPr lang="en-US" altLang="en-US" sz="1800" dirty="0"/>
              <a:t>that enables designers run LVS at any state of design &amp; close strategically, making signoff easier &amp; smoother</a:t>
            </a:r>
            <a:r>
              <a:rPr lang="en-US" altLang="en-US" sz="18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 Flow </a:t>
            </a:r>
            <a:r>
              <a:rPr lang="en-US" altLang="en-US" sz="1800" dirty="0"/>
              <a:t>has been able to provide feedback to power-grid </a:t>
            </a:r>
            <a:r>
              <a:rPr lang="en-US" altLang="en-US" sz="1800" dirty="0" smtClean="0"/>
              <a:t>&amp; </a:t>
            </a:r>
            <a:r>
              <a:rPr lang="en-US" altLang="en-US" sz="1800" dirty="0" err="1" smtClean="0"/>
              <a:t>PnR</a:t>
            </a:r>
            <a:r>
              <a:rPr lang="en-US" altLang="en-US" sz="1800" dirty="0" smtClean="0"/>
              <a:t> designers </a:t>
            </a:r>
            <a:r>
              <a:rPr lang="en-US" altLang="en-US" sz="1800" dirty="0"/>
              <a:t>with </a:t>
            </a:r>
            <a:r>
              <a:rPr lang="en-US" altLang="en-US" sz="1800" dirty="0" smtClean="0"/>
              <a:t>base DRC corrections, shorts</a:t>
            </a:r>
            <a:r>
              <a:rPr lang="en-US" altLang="en-US" sz="1800" dirty="0"/>
              <a:t>, </a:t>
            </a:r>
            <a:r>
              <a:rPr lang="en-US" altLang="en-US" sz="1800" dirty="0" smtClean="0"/>
              <a:t> MSVS violations’ </a:t>
            </a:r>
            <a:r>
              <a:rPr lang="en-US" altLang="en-US" sz="1800" dirty="0"/>
              <a:t>cleaning, which eventually helped in closing LVS within two days of receiving first routed DB on RTL frozen </a:t>
            </a:r>
            <a:r>
              <a:rPr lang="en-US" altLang="en-US" sz="1800" dirty="0" smtClean="0"/>
              <a:t>netlist &amp; all backend checks within 1 week.</a:t>
            </a:r>
            <a:endParaRPr lang="en-US" alt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800" dirty="0"/>
              <a:t>Most importantly, </a:t>
            </a:r>
            <a:r>
              <a:rPr lang="en-US" altLang="en-US" sz="1800" dirty="0" smtClean="0"/>
              <a:t>this strategic &amp; generic (adaptable) flows bring </a:t>
            </a:r>
            <a:r>
              <a:rPr lang="en-US" altLang="en-US" sz="1800" dirty="0"/>
              <a:t>in significant change to signoff layout closure of complex designs with multiple mixed signal </a:t>
            </a:r>
            <a:r>
              <a:rPr lang="en-US" altLang="en-US" sz="1800" dirty="0" smtClean="0"/>
              <a:t>IPs/blocks, </a:t>
            </a:r>
            <a:r>
              <a:rPr lang="en-US" altLang="en-US" sz="1800" dirty="0"/>
              <a:t>power-domains, </a:t>
            </a:r>
            <a:r>
              <a:rPr lang="en-US" altLang="en-US" sz="1800" dirty="0" smtClean="0"/>
              <a:t>new </a:t>
            </a:r>
            <a:r>
              <a:rPr lang="en-US" altLang="en-US" sz="1800" dirty="0"/>
              <a:t>platforms, tight schedules.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1883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SP&amp;A">
  <a:themeElements>
    <a:clrScheme name="DSP&amp;A 8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B2B2B2"/>
      </a:folHlink>
    </a:clrScheme>
    <a:fontScheme name="DSP&amp;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SP&amp;A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SP&amp;A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FinalPowerpoint</Template>
  <TotalTime>9643</TotalTime>
  <Words>1246</Words>
  <Application>Microsoft Office PowerPoint</Application>
  <PresentationFormat>On-screen Show (16:9)</PresentationFormat>
  <Paragraphs>125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DSP&amp;A</vt:lpstr>
      <vt:lpstr>Early LVS  Paradigm Shift to LVS with Novel Methodology                                                     LVS – Signoff Layout vs Schematic</vt:lpstr>
      <vt:lpstr>Motivation</vt:lpstr>
      <vt:lpstr>Proposed Solution</vt:lpstr>
      <vt:lpstr>Flow Explanation across design stages</vt:lpstr>
      <vt:lpstr>Early LVS Flow across Design Stages</vt:lpstr>
      <vt:lpstr>Issues resolved with the flow</vt:lpstr>
      <vt:lpstr>Summary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Dawn Jos</dc:creator>
  <cp:lastModifiedBy>Kodakandla, Karthik</cp:lastModifiedBy>
  <cp:revision>487</cp:revision>
  <dcterms:created xsi:type="dcterms:W3CDTF">2007-12-19T20:51:45Z</dcterms:created>
  <dcterms:modified xsi:type="dcterms:W3CDTF">2019-01-22T13:43:55Z</dcterms:modified>
</cp:coreProperties>
</file>